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  <p:sldMasterId id="2147483911" r:id="rId2"/>
  </p:sldMasterIdLst>
  <p:notesMasterIdLst>
    <p:notesMasterId r:id="rId19"/>
  </p:notesMasterIdLst>
  <p:sldIdLst>
    <p:sldId id="256" r:id="rId3"/>
    <p:sldId id="259" r:id="rId4"/>
    <p:sldId id="260" r:id="rId5"/>
    <p:sldId id="257" r:id="rId6"/>
    <p:sldId id="272" r:id="rId7"/>
    <p:sldId id="258" r:id="rId8"/>
    <p:sldId id="261" r:id="rId9"/>
    <p:sldId id="262" r:id="rId10"/>
    <p:sldId id="263" r:id="rId11"/>
    <p:sldId id="264" r:id="rId12"/>
    <p:sldId id="274" r:id="rId13"/>
    <p:sldId id="273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9" autoAdjust="0"/>
    <p:restoredTop sz="94689" autoAdjust="0"/>
  </p:normalViewPr>
  <p:slideViewPr>
    <p:cSldViewPr snapToGrid="0">
      <p:cViewPr varScale="1">
        <p:scale>
          <a:sx n="87" d="100"/>
          <a:sy n="87" d="100"/>
        </p:scale>
        <p:origin x="44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4A621D-367F-4DA3-9671-02E004F6E4C1}" type="datetimeFigureOut">
              <a:rPr lang="it-IT" smtClean="0"/>
              <a:t>06/11/2017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2AFBF0-253E-4873-9876-7E283709A40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5066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4471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05CC7-7899-4B59-BE11-2B089B40D129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811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2937-CAF0-44DC-9BF0-AD55ADEA0590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3008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54F-E2AC-4646-A6C6-90EE23361E38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985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A325F-56CA-4BA4-926B-9B2104CED770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27410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59A53-B729-4631-9578-6E34EFFC3466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5942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1170432"/>
            <a:ext cx="10058400" cy="5062118"/>
          </a:xfrm>
        </p:spPr>
        <p:txBody>
          <a:bodyPr/>
          <a:lstStyle>
            <a:lvl1pPr marL="91440" indent="-91440">
              <a:buClrTx/>
              <a:buSzPct val="92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it-IT" dirty="0" smtClean="0"/>
              <a:t> 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63AC6-737D-48A7-8280-F606E77FDD59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6604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81BD7-5024-43E3-BA86-D305B69515D9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7836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-437602"/>
            <a:ext cx="10058400" cy="1450757"/>
          </a:xfrm>
        </p:spPr>
        <p:txBody>
          <a:bodyPr/>
          <a:lstStyle/>
          <a:p>
            <a:r>
              <a:rPr lang="it-IT" dirty="0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97279" y="1141171"/>
            <a:ext cx="4937760" cy="50767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 smtClean="0"/>
              <a:t> 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17920" y="1141172"/>
            <a:ext cx="4937760" cy="507674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 smtClean="0"/>
              <a:t> 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4C089-161D-45F9-BA3B-DF005531779B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681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-467454"/>
            <a:ext cx="10058400" cy="1450757"/>
          </a:xfrm>
        </p:spPr>
        <p:txBody>
          <a:bodyPr/>
          <a:lstStyle/>
          <a:p>
            <a:r>
              <a:rPr lang="it-IT" dirty="0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16516"/>
            <a:ext cx="4937760" cy="73207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097280" y="1848591"/>
            <a:ext cx="4937760" cy="4369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 smtClean="0"/>
              <a:t> 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116516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17920" y="1848591"/>
            <a:ext cx="4937760" cy="4369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 smtClean="0"/>
              <a:t> 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A939-33A9-471E-AF12-946DC792434E}" type="datetime1">
              <a:rPr lang="it-IT" smtClean="0"/>
              <a:t>06/11/2017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48641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CCB7F-C2E0-40CF-A792-E40DB12DB317}" type="datetime1">
              <a:rPr lang="it-IT" smtClean="0"/>
              <a:t>06/11/2017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1900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02910-BDD5-4159-A0F2-090EBAA7031D}" type="datetime1">
              <a:rPr lang="it-IT" smtClean="0"/>
              <a:t>06/11/2017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2333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13B8-A50E-4D94-B3AB-8A0A685D38CA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5073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189832A-28F4-442B-AC77-C9BD231C58B3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95112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87EDC-E1EF-477C-9131-0EB83AD68B4D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880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D563-1CA9-4C92-8788-3AEA719E5784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44741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8B4BE-EFC6-4DDA-8F05-D07E7FADDB5D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1588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E6AB7-B836-42E5-AACD-39F960C1600A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118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911C8-BDAA-4101-887B-FBB7DA549EF9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904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7C24E-B844-492D-8560-663CA5C85E96}" type="datetime1">
              <a:rPr lang="it-IT" smtClean="0"/>
              <a:t>06/11/2017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63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8F49D-458F-44B0-AF94-C7301464F4D0}" type="datetime1">
              <a:rPr lang="it-IT" smtClean="0"/>
              <a:t>06/11/2017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077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B24D-6691-4AA5-849D-EDDFD36C3E4C}" type="datetime1">
              <a:rPr lang="it-IT" smtClean="0"/>
              <a:t>06/11/2017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0235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E2DA-5937-402D-A569-430A65C27FC9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915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A2FC-1B9F-4809-BB1B-3D6D17076C7D}" type="datetime1">
              <a:rPr lang="it-IT" smtClean="0"/>
              <a:t>06/11/2017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0128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924DD9B-70E2-497B-900D-17F0C351CB17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41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74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-444791"/>
            <a:ext cx="1008888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dirty="0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33856"/>
            <a:ext cx="10058400" cy="499628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lvl="0"/>
            <a:r>
              <a:rPr lang="it-IT" dirty="0" smtClean="0"/>
              <a:t> 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BAA8976-DA0A-4A91-96D1-D23211FE915E}" type="datetime1">
              <a:rPr lang="it-IT" smtClean="0"/>
              <a:t>06/11/2017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44FB03B-CF6E-497D-BB5D-CBD3EA4BF293}" type="slidenum">
              <a:rPr lang="it-IT" smtClean="0"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066800" y="1005962"/>
            <a:ext cx="10088880" cy="4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2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Tx/>
        <a:buSzPct val="90000"/>
        <a:buFont typeface="Gill Sans MT" panose="020B0502020104020203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mtClean="0">
                <a:latin typeface="Gill Sans MT" panose="020B0502020104020203" pitchFamily="34" charset="0"/>
              </a:rPr>
              <a:t>RASD</a:t>
            </a:r>
            <a:endParaRPr lang="it-IT">
              <a:latin typeface="Gill Sans MT" panose="020B0502020104020203" pitchFamily="34" charset="0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it-IT" sz="3600">
                <a:latin typeface="Gill Sans MT" panose="020B0502020104020203" pitchFamily="34" charset="0"/>
                <a:ea typeface="+mj-ea"/>
                <a:cs typeface="+mj-cs"/>
              </a:rPr>
              <a:t>Federico Betti – Tommaso Bianchi</a:t>
            </a:r>
          </a:p>
        </p:txBody>
      </p:sp>
    </p:spTree>
    <p:extLst>
      <p:ext uri="{BB962C8B-B14F-4D97-AF65-F5344CB8AC3E}">
        <p14:creationId xmlns:p14="http://schemas.microsoft.com/office/powerpoint/2010/main" val="412595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24376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 smtClean="0"/>
              <a:t>Manage users’ travels between subsequent meetings</a:t>
            </a:r>
            <a:endParaRPr lang="it-IT" sz="320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 </a:t>
            </a:r>
            <a:r>
              <a:rPr lang="en-US"/>
              <a:t>[D5] Each user has at least one default location.</a:t>
            </a:r>
          </a:p>
          <a:p>
            <a:r>
              <a:rPr lang="en-US"/>
              <a:t> [D7] Each user has a preference list.</a:t>
            </a:r>
          </a:p>
          <a:p>
            <a:r>
              <a:rPr lang="en-US"/>
              <a:t> [D8] All users always have a position.</a:t>
            </a:r>
          </a:p>
          <a:p>
            <a:r>
              <a:rPr lang="en-US"/>
              <a:t> [D9] External shortest path provider is always able to retrieve a path between any two locations.</a:t>
            </a:r>
          </a:p>
          <a:p>
            <a:r>
              <a:rPr lang="en-US"/>
              <a:t> [D10] Each user is always able to communicate with our servers.</a:t>
            </a:r>
          </a:p>
          <a:p>
            <a:r>
              <a:rPr lang="en-US"/>
              <a:t> [D11] The system does not differentiate between a travel mean that is shared and one that </a:t>
            </a:r>
            <a:r>
              <a:rPr lang="en-US" smtClean="0"/>
              <a:t>is </a:t>
            </a:r>
            <a:r>
              <a:rPr lang="it-IT" err="1" smtClean="0"/>
              <a:t>owned</a:t>
            </a:r>
            <a:r>
              <a:rPr lang="it-IT"/>
              <a:t>.</a:t>
            </a:r>
          </a:p>
          <a:p>
            <a:r>
              <a:rPr lang="en-US"/>
              <a:t> [D12] The system treats the taxis as a driving travel mean and not as public transportation.</a:t>
            </a:r>
          </a:p>
          <a:p>
            <a:r>
              <a:rPr lang="en-US"/>
              <a:t> [D13] If a user accepts the invitation to a meeting, then he really attends to it.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436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 smtClean="0"/>
              <a:t>Mockup</a:t>
            </a:r>
            <a:r>
              <a:rPr lang="it-IT" smtClean="0"/>
              <a:t> - </a:t>
            </a:r>
            <a:r>
              <a:rPr lang="it-IT" err="1" smtClean="0"/>
              <a:t>Calendar</a:t>
            </a:r>
            <a:endParaRPr lang="it-IT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11</a:t>
            </a:fld>
            <a:endParaRPr lang="it-IT"/>
          </a:p>
        </p:txBody>
      </p:sp>
      <p:pic>
        <p:nvPicPr>
          <p:cNvPr id="5" name="Segnaposto contenuto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4993296"/>
          </a:xfrm>
          <a:prstGeom prst="rect">
            <a:avLst/>
          </a:prstGeom>
        </p:spPr>
      </p:pic>
      <p:pic>
        <p:nvPicPr>
          <p:cNvPr id="6" name="Segnaposto contenuto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558" y="1195893"/>
            <a:ext cx="6658122" cy="4993200"/>
          </a:xfrm>
          <a:prstGeom prst="rect">
            <a:avLst/>
          </a:prstGeom>
        </p:spPr>
      </p:pic>
      <p:pic>
        <p:nvPicPr>
          <p:cNvPr id="7" name="Segnaposto contenuto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5001788"/>
          </a:xfrm>
          <a:prstGeom prst="rect">
            <a:avLst/>
          </a:prstGeom>
        </p:spPr>
      </p:pic>
      <p:pic>
        <p:nvPicPr>
          <p:cNvPr id="8" name="Segnaposto contenuto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7558" y="1195892"/>
            <a:ext cx="6658122" cy="499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9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 smtClean="0"/>
              <a:t>Mockup</a:t>
            </a:r>
            <a:r>
              <a:rPr lang="it-IT" smtClean="0"/>
              <a:t> - </a:t>
            </a:r>
            <a:r>
              <a:rPr lang="it-IT" err="1" smtClean="0"/>
              <a:t>Warning</a:t>
            </a:r>
            <a:endParaRPr lang="it-IT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12</a:t>
            </a:fld>
            <a:endParaRPr lang="it-IT"/>
          </a:p>
        </p:txBody>
      </p:sp>
      <p:pic>
        <p:nvPicPr>
          <p:cNvPr id="5" name="Segnaposto contenuto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4993296"/>
          </a:xfrm>
          <a:prstGeom prst="rect">
            <a:avLst/>
          </a:prstGeom>
        </p:spPr>
      </p:pic>
      <p:pic>
        <p:nvPicPr>
          <p:cNvPr id="6" name="Segnaposto contenuto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558" y="1195893"/>
            <a:ext cx="6658122" cy="499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7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489" y="0"/>
            <a:ext cx="4657023" cy="6858000"/>
          </a:xfrm>
          <a:prstGeom prst="rect">
            <a:avLst/>
          </a:prstGeom>
        </p:spPr>
      </p:pic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868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65" y="1575600"/>
            <a:ext cx="4162281" cy="4022725"/>
          </a:xfrm>
        </p:spPr>
      </p:pic>
      <p:pic>
        <p:nvPicPr>
          <p:cNvPr id="8" name="Segnaposto contenuto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933" y="1092440"/>
            <a:ext cx="4350105" cy="5181743"/>
          </a:xfrm>
        </p:spPr>
      </p:pic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14</a:t>
            </a:fld>
            <a:endParaRPr lang="it-IT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/>
              <a:t>Manage</a:t>
            </a:r>
            <a:r>
              <a:rPr lang="it-IT"/>
              <a:t> Meeting </a:t>
            </a:r>
            <a:r>
              <a:rPr lang="it-IT" err="1"/>
              <a:t>Participation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763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21994" y="-699119"/>
            <a:ext cx="5051490" cy="8805468"/>
          </a:xfrm>
          <a:prstGeom prst="rect">
            <a:avLst/>
          </a:prstGeom>
        </p:spPr>
      </p:pic>
      <p:sp>
        <p:nvSpPr>
          <p:cNvPr id="8" name="Segnaposto numero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15</a:t>
            </a:fld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/>
              <a:t>Class </a:t>
            </a:r>
            <a:r>
              <a:rPr lang="it-IT" err="1"/>
              <a:t>Diagram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579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 smtClean="0"/>
              <a:t>Alloy</a:t>
            </a:r>
            <a:r>
              <a:rPr lang="it-IT" smtClean="0"/>
              <a:t> </a:t>
            </a:r>
            <a:r>
              <a:rPr lang="it-IT" err="1" smtClean="0"/>
              <a:t>Metamodel</a:t>
            </a:r>
            <a:endParaRPr lang="it-IT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13396" y="-2196174"/>
            <a:ext cx="4795687" cy="11828839"/>
          </a:xfrm>
          <a:prstGeom prst="rect">
            <a:avLst/>
          </a:prstGeom>
        </p:spPr>
      </p:pic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9112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it-IT" dirty="0" smtClean="0"/>
              <a:t>Travel</a:t>
            </a:r>
            <a:endParaRPr lang="it-IT" dirty="0"/>
          </a:p>
        </p:txBody>
      </p:sp>
      <p:sp>
        <p:nvSpPr>
          <p:cNvPr id="5" name="Segnaposto contenuto 4"/>
          <p:cNvSpPr>
            <a:spLocks noGrp="1"/>
          </p:cNvSpPr>
          <p:nvPr>
            <p:ph sz="half" idx="2"/>
          </p:nvPr>
        </p:nvSpPr>
        <p:spPr/>
        <p:txBody>
          <a:bodyPr anchor="t">
            <a:normAutofit/>
          </a:bodyPr>
          <a:lstStyle/>
          <a:p>
            <a:r>
              <a:rPr lang="en-US" dirty="0" smtClean="0"/>
              <a:t>Travel meeting-meeting or default location-meeting </a:t>
            </a:r>
          </a:p>
          <a:p>
            <a:r>
              <a:rPr lang="en-US" dirty="0" smtClean="0"/>
              <a:t>Biking (owned/shared), Driving (owned/shared), Walking, Public Transportation</a:t>
            </a:r>
          </a:p>
          <a:p>
            <a:r>
              <a:rPr lang="en-US" dirty="0" smtClean="0"/>
              <a:t>Preference list of travel means ordered by user’s preferences</a:t>
            </a:r>
          </a:p>
          <a:p>
            <a:r>
              <a:rPr lang="en-US" dirty="0" smtClean="0"/>
              <a:t>Restrictions </a:t>
            </a:r>
            <a:r>
              <a:rPr lang="en-US" dirty="0"/>
              <a:t>and/or inhibitions on </a:t>
            </a:r>
            <a:r>
              <a:rPr lang="en-US" dirty="0" smtClean="0"/>
              <a:t>the use of some travel means through constraints</a:t>
            </a:r>
          </a:p>
          <a:p>
            <a:r>
              <a:rPr lang="en-US" dirty="0" smtClean="0"/>
              <a:t>The </a:t>
            </a:r>
            <a:r>
              <a:rPr lang="en-GB" dirty="0" smtClean="0"/>
              <a:t>system </a:t>
            </a:r>
            <a:r>
              <a:rPr lang="en-GB" dirty="0"/>
              <a:t>will </a:t>
            </a:r>
            <a:r>
              <a:rPr lang="en-GB" dirty="0" smtClean="0"/>
              <a:t>give </a:t>
            </a:r>
            <a:r>
              <a:rPr lang="en-GB" dirty="0"/>
              <a:t>real time indications to the user about the first path in the </a:t>
            </a:r>
            <a:r>
              <a:rPr lang="en-GB" dirty="0" smtClean="0"/>
              <a:t>weighted preference </a:t>
            </a:r>
            <a:r>
              <a:rPr lang="en-GB" dirty="0"/>
              <a:t>list, according to constraints imposed</a:t>
            </a:r>
            <a:r>
              <a:rPr lang="en-GB" dirty="0" smtClean="0"/>
              <a:t>.</a:t>
            </a:r>
            <a:endParaRPr lang="en-US" dirty="0" smtClean="0"/>
          </a:p>
        </p:txBody>
      </p:sp>
      <p:sp>
        <p:nvSpPr>
          <p:cNvPr id="6" name="Segnaposto testo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it-IT" dirty="0" smtClean="0"/>
              <a:t>Meeting</a:t>
            </a:r>
            <a:endParaRPr lang="it-IT" dirty="0"/>
          </a:p>
        </p:txBody>
      </p:sp>
      <p:sp>
        <p:nvSpPr>
          <p:cNvPr id="7" name="Segnaposto contenuto 6"/>
          <p:cNvSpPr>
            <a:spLocks noGrp="1"/>
          </p:cNvSpPr>
          <p:nvPr>
            <p:ph sz="quarter" idx="4"/>
          </p:nvPr>
        </p:nvSpPr>
        <p:spPr/>
        <p:txBody>
          <a:bodyPr anchor="t"/>
          <a:lstStyle/>
          <a:p>
            <a:r>
              <a:rPr lang="en-GB" dirty="0" smtClean="0"/>
              <a:t>Event </a:t>
            </a:r>
            <a:r>
              <a:rPr lang="en-GB" dirty="0"/>
              <a:t>organized by a user with a title, a date and a </a:t>
            </a:r>
            <a:r>
              <a:rPr lang="en-GB" dirty="0" smtClean="0"/>
              <a:t>location. The user who creates it becomes the first administrator</a:t>
            </a:r>
          </a:p>
          <a:p>
            <a:r>
              <a:rPr lang="en-GB" dirty="0" smtClean="0"/>
              <a:t>Users who </a:t>
            </a:r>
            <a:r>
              <a:rPr lang="en-GB" dirty="0"/>
              <a:t>are invited to a meeting can accept, decline or reschedule </a:t>
            </a:r>
            <a:r>
              <a:rPr lang="en-GB" dirty="0" smtClean="0"/>
              <a:t>the </a:t>
            </a:r>
            <a:r>
              <a:rPr lang="en-US" dirty="0" smtClean="0"/>
              <a:t>invitation</a:t>
            </a:r>
          </a:p>
          <a:p>
            <a:r>
              <a:rPr lang="en-US" dirty="0" smtClean="0"/>
              <a:t>Chat, </a:t>
            </a:r>
            <a:r>
              <a:rPr lang="en-GB" dirty="0" smtClean="0"/>
              <a:t>upload </a:t>
            </a:r>
            <a:r>
              <a:rPr lang="en-GB" dirty="0"/>
              <a:t>files and add personal or public </a:t>
            </a:r>
            <a:r>
              <a:rPr lang="en-GB" dirty="0" smtClean="0"/>
              <a:t>notes</a:t>
            </a:r>
          </a:p>
          <a:p>
            <a:r>
              <a:rPr lang="en-GB" dirty="0" smtClean="0"/>
              <a:t>Categories and subcategories</a:t>
            </a:r>
          </a:p>
          <a:p>
            <a:r>
              <a:rPr lang="en-GB" dirty="0"/>
              <a:t>Instant </a:t>
            </a:r>
            <a:r>
              <a:rPr lang="en-GB" dirty="0" smtClean="0"/>
              <a:t>Meeting: a </a:t>
            </a:r>
            <a:r>
              <a:rPr lang="en-GB" dirty="0"/>
              <a:t>meeting with only one participant and that does not last in time</a:t>
            </a:r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2</a:t>
            </a:fld>
            <a:endParaRPr lang="it-IT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smtClean="0"/>
              <a:t>Product </a:t>
            </a:r>
            <a:r>
              <a:rPr lang="en-US" smtClean="0"/>
              <a:t>Functions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8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smtClean="0"/>
              <a:t>User </a:t>
            </a:r>
            <a:r>
              <a:rPr lang="it-IT" err="1" smtClean="0"/>
              <a:t>Characteristics</a:t>
            </a:r>
            <a:endParaRPr lang="it-IT"/>
          </a:p>
        </p:txBody>
      </p:sp>
      <p:sp>
        <p:nvSpPr>
          <p:cNvPr id="8" name="Segnaposto contenut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mtClean="0"/>
              <a:t>Guest</a:t>
            </a:r>
          </a:p>
          <a:p>
            <a:r>
              <a:rPr lang="it-IT" smtClean="0"/>
              <a:t>User</a:t>
            </a:r>
          </a:p>
          <a:p>
            <a:r>
              <a:rPr lang="it-IT" smtClean="0"/>
              <a:t>Administrator</a:t>
            </a:r>
          </a:p>
          <a:p>
            <a:r>
              <a:rPr lang="it-IT" smtClean="0"/>
              <a:t>System Manager</a:t>
            </a:r>
            <a:endParaRPr lang="it-IT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77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 smtClean="0"/>
              <a:t>Goals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G1 Allow someone to visit the homepage of the system and to register himself providing a valid email, a password and a unique nickname. As an alternative, an external login provider, such as Google+, can be used.</a:t>
            </a:r>
          </a:p>
          <a:p>
            <a:r>
              <a:rPr lang="en-US" smtClean="0"/>
              <a:t>G2 Users can log into the system.</a:t>
            </a:r>
          </a:p>
          <a:p>
            <a:r>
              <a:rPr lang="en-US" smtClean="0"/>
              <a:t>G3 Allow a user to visit its profile and to see a detailed schedule of any day containing all the meetings he is attending and all the travels the system has planned him.</a:t>
            </a:r>
          </a:p>
          <a:p>
            <a:r>
              <a:rPr lang="en-US" smtClean="0"/>
              <a:t>G4 Allow a user to edit all information in its profile (e.g. displayed name, phone number, company, website, social accounts).</a:t>
            </a:r>
          </a:p>
          <a:p>
            <a:r>
              <a:rPr lang="en-US" smtClean="0"/>
              <a:t>G5 Allow a user to create a meeting and to invite other users to attend it.</a:t>
            </a:r>
          </a:p>
          <a:p>
            <a:r>
              <a:rPr lang="en-US" smtClean="0"/>
              <a:t>G6 Create a warning each time it is not possible to reach a meeting location from the previous one in time.</a:t>
            </a:r>
          </a:p>
          <a:p>
            <a:r>
              <a:rPr lang="en-US" smtClean="0"/>
              <a:t>G7 Allow a user to specify flexible breaks during the day.</a:t>
            </a:r>
          </a:p>
          <a:p>
            <a:r>
              <a:rPr lang="en-US" smtClean="0"/>
              <a:t>G8 Manage users’ travels between subsequent meetings, suggesting the best mobility option according to their preference list.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218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 smtClean="0"/>
              <a:t>Goals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G1 Allow someone to visit the homepage of the system and to register himself providing a valid email, a password and a unique nickname. As an alternative, an external login provider, such as Google+, can be used.</a:t>
            </a:r>
          </a:p>
          <a:p>
            <a:r>
              <a:rPr lang="en-US" smtClean="0"/>
              <a:t>G2 Users can log into the system.</a:t>
            </a:r>
          </a:p>
          <a:p>
            <a:r>
              <a:rPr lang="en-US" smtClean="0"/>
              <a:t>G3 Allow a user to visit its profile and to see a detailed schedule of any day containing all the meetings he is attending and all the travels the system has planned him.</a:t>
            </a:r>
          </a:p>
          <a:p>
            <a:r>
              <a:rPr lang="en-US" smtClean="0"/>
              <a:t>G4 Allow a user to edit all information in its profile (e.g. displayed name, phone number, company, website, social accounts).</a:t>
            </a:r>
          </a:p>
          <a:p>
            <a:r>
              <a:rPr lang="en-US" b="1" smtClean="0"/>
              <a:t>G5 Allow a user to create a meeting and to invite other users to attend it.</a:t>
            </a:r>
          </a:p>
          <a:p>
            <a:r>
              <a:rPr lang="en-US" smtClean="0"/>
              <a:t>G6 Create a warning each time it is not possible to reach a meeting location from the previous one in time.</a:t>
            </a:r>
          </a:p>
          <a:p>
            <a:r>
              <a:rPr lang="en-US" b="1" smtClean="0"/>
              <a:t>G7 Allow a user to specify flexible breaks during the day.</a:t>
            </a:r>
          </a:p>
          <a:p>
            <a:r>
              <a:rPr lang="en-US" b="1" smtClean="0"/>
              <a:t>G8 Manage users’ travels between subsequent meetings, suggesting the best mobility option according to their preference list</a:t>
            </a:r>
            <a:r>
              <a:rPr lang="en-US" smtClean="0"/>
              <a:t>.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899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44791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Allow a user to create a meeting and to invite other users to attend it.</a:t>
            </a:r>
            <a:endParaRPr lang="it-IT" sz="320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mtClean="0"/>
              <a:t> G5.1 </a:t>
            </a:r>
            <a:r>
              <a:rPr lang="en-US"/>
              <a:t>Allow the administrator to categorize the meeting.</a:t>
            </a:r>
          </a:p>
          <a:p>
            <a:r>
              <a:rPr lang="en-US" smtClean="0"/>
              <a:t> G5.2 </a:t>
            </a:r>
            <a:r>
              <a:rPr lang="en-US"/>
              <a:t>Allow the administrator to change title, abstract and location of the meeting.</a:t>
            </a:r>
          </a:p>
          <a:p>
            <a:r>
              <a:rPr lang="en-US" smtClean="0"/>
              <a:t> G5.3 </a:t>
            </a:r>
            <a:r>
              <a:rPr lang="en-US"/>
              <a:t>Allow the administrator to nominate other administrators.</a:t>
            </a:r>
          </a:p>
          <a:p>
            <a:r>
              <a:rPr lang="en-US" smtClean="0"/>
              <a:t> G5.4 </a:t>
            </a:r>
            <a:r>
              <a:rPr lang="en-US"/>
              <a:t>Allow the administrator to send invitations and remove participants.</a:t>
            </a:r>
          </a:p>
          <a:p>
            <a:r>
              <a:rPr lang="en-US" smtClean="0"/>
              <a:t> G5.5 </a:t>
            </a:r>
            <a:r>
              <a:rPr lang="en-US"/>
              <a:t>Allow the team to communicate between them, to share files and to save personal </a:t>
            </a:r>
            <a:r>
              <a:rPr lang="en-US" smtClean="0"/>
              <a:t>notes </a:t>
            </a:r>
            <a:r>
              <a:rPr lang="it-IT" err="1" smtClean="0"/>
              <a:t>about</a:t>
            </a:r>
            <a:r>
              <a:rPr lang="it-IT" smtClean="0"/>
              <a:t> the </a:t>
            </a:r>
            <a:r>
              <a:rPr lang="it-IT"/>
              <a:t>meeting.</a:t>
            </a:r>
          </a:p>
          <a:p>
            <a:r>
              <a:rPr lang="en-US" smtClean="0"/>
              <a:t> G5.6 </a:t>
            </a:r>
            <a:r>
              <a:rPr lang="en-US"/>
              <a:t>Allow the invited users to accept or decline the meeting or to propose a rescheduling in </a:t>
            </a:r>
            <a:r>
              <a:rPr lang="en-US" smtClean="0"/>
              <a:t>a </a:t>
            </a:r>
            <a:r>
              <a:rPr lang="it-IT" err="1" smtClean="0"/>
              <a:t>different</a:t>
            </a:r>
            <a:r>
              <a:rPr lang="it-IT" smtClean="0"/>
              <a:t> </a:t>
            </a:r>
            <a:r>
              <a:rPr lang="it-IT"/>
              <a:t>time slot.</a:t>
            </a:r>
          </a:p>
          <a:p>
            <a:r>
              <a:rPr lang="en-US" smtClean="0"/>
              <a:t> G5.7 </a:t>
            </a:r>
            <a:r>
              <a:rPr lang="en-US"/>
              <a:t>Allow the administrator to change the date of the meeting after a rescheduling has </a:t>
            </a:r>
            <a:r>
              <a:rPr lang="en-US" smtClean="0"/>
              <a:t>been </a:t>
            </a:r>
            <a:r>
              <a:rPr lang="it-IT" err="1" smtClean="0"/>
              <a:t>proposed</a:t>
            </a:r>
            <a:r>
              <a:rPr lang="it-IT"/>
              <a:t>.</a:t>
            </a:r>
          </a:p>
          <a:p>
            <a:r>
              <a:rPr lang="en-US" smtClean="0"/>
              <a:t> G5.8 </a:t>
            </a:r>
            <a:r>
              <a:rPr lang="en-US"/>
              <a:t>Allow the administrator to poll the team to reschedule the meeting; if everyone accepts </a:t>
            </a:r>
            <a:r>
              <a:rPr lang="en-US" smtClean="0"/>
              <a:t>the </a:t>
            </a:r>
            <a:r>
              <a:rPr lang="it-IT" err="1" smtClean="0"/>
              <a:t>rescheduling</a:t>
            </a:r>
            <a:r>
              <a:rPr lang="it-IT"/>
              <a:t>, the date </a:t>
            </a:r>
            <a:r>
              <a:rPr lang="it-IT" err="1"/>
              <a:t>changes</a:t>
            </a:r>
            <a:r>
              <a:rPr lang="it-IT"/>
              <a:t>.</a:t>
            </a:r>
          </a:p>
          <a:p>
            <a:r>
              <a:rPr lang="en-US" smtClean="0"/>
              <a:t> G5.9 </a:t>
            </a:r>
            <a:r>
              <a:rPr lang="en-US"/>
              <a:t>Allow the administrator to create a copy of a meeting with the same team and settings </a:t>
            </a:r>
            <a:r>
              <a:rPr lang="en-US" smtClean="0"/>
              <a:t>on </a:t>
            </a:r>
            <a:r>
              <a:rPr lang="it-IT" err="1" smtClean="0"/>
              <a:t>another</a:t>
            </a:r>
            <a:r>
              <a:rPr lang="it-IT" smtClean="0"/>
              <a:t> </a:t>
            </a:r>
            <a:r>
              <a:rPr lang="it-IT"/>
              <a:t>date.</a:t>
            </a:r>
          </a:p>
          <a:p>
            <a:r>
              <a:rPr lang="en-US" smtClean="0"/>
              <a:t> G5.10 </a:t>
            </a:r>
            <a:r>
              <a:rPr lang="en-US"/>
              <a:t>Allow the administrator to see who’s late at the meeting.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8353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44791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 smtClean="0"/>
              <a:t>Allow a user to create a meeting and to invite other users to attend it.</a:t>
            </a:r>
            <a:endParaRPr lang="it-IT" sz="320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7</a:t>
            </a:fld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 [</a:t>
            </a:r>
            <a:r>
              <a:rPr lang="en-US"/>
              <a:t>R5] A user must be logged into the system to perform any action except registering and logging in.</a:t>
            </a:r>
          </a:p>
          <a:p>
            <a:r>
              <a:rPr lang="en-US" smtClean="0"/>
              <a:t> [</a:t>
            </a:r>
            <a:r>
              <a:rPr lang="en-US"/>
              <a:t>R11] Each meeting has at least two participants.</a:t>
            </a:r>
          </a:p>
          <a:p>
            <a:r>
              <a:rPr lang="en-US" smtClean="0"/>
              <a:t> [</a:t>
            </a:r>
            <a:r>
              <a:rPr lang="en-US"/>
              <a:t>R12] Each meeting has at least one administrator.</a:t>
            </a:r>
          </a:p>
          <a:p>
            <a:r>
              <a:rPr lang="en-US" smtClean="0"/>
              <a:t> [</a:t>
            </a:r>
            <a:r>
              <a:rPr lang="en-US"/>
              <a:t>R13] Each meeting has a title, a date and a location.</a:t>
            </a:r>
          </a:p>
          <a:p>
            <a:r>
              <a:rPr lang="en-US" smtClean="0"/>
              <a:t> [</a:t>
            </a:r>
            <a:r>
              <a:rPr lang="en-US"/>
              <a:t>R14] Each participant in a meeting can access shared files and the chat.</a:t>
            </a:r>
          </a:p>
          <a:p>
            <a:r>
              <a:rPr lang="en-US" smtClean="0"/>
              <a:t> [</a:t>
            </a:r>
            <a:r>
              <a:rPr lang="en-US"/>
              <a:t>R15] Users participate in a meeting if and only if they accept the invitation.</a:t>
            </a:r>
          </a:p>
          <a:p>
            <a:r>
              <a:rPr lang="en-US" smtClean="0"/>
              <a:t> [</a:t>
            </a:r>
            <a:r>
              <a:rPr lang="en-US"/>
              <a:t>R16] Users do not participate in a meeting if they decline the invitation.</a:t>
            </a:r>
          </a:p>
          <a:p>
            <a:r>
              <a:rPr lang="en-US" smtClean="0"/>
              <a:t> [</a:t>
            </a:r>
            <a:r>
              <a:rPr lang="en-US"/>
              <a:t>R17] Users can write in the chat of a meeting if and only if they have received and accepted an invitation to it.</a:t>
            </a:r>
            <a:endParaRPr lang="it-IT"/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69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44791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 smtClean="0"/>
              <a:t>Allow a user to specify flexible breaks during the day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/>
              <a:t> [R5] A user must be logged into the system to perform any action except registering </a:t>
            </a:r>
            <a:r>
              <a:rPr lang="en-US" smtClean="0"/>
              <a:t>and </a:t>
            </a:r>
            <a:r>
              <a:rPr lang="it-IT" err="1" smtClean="0"/>
              <a:t>logging</a:t>
            </a:r>
            <a:r>
              <a:rPr lang="it-IT" smtClean="0"/>
              <a:t> </a:t>
            </a:r>
            <a:r>
              <a:rPr lang="it-IT"/>
              <a:t>in.</a:t>
            </a:r>
          </a:p>
          <a:p>
            <a:r>
              <a:rPr lang="en-US"/>
              <a:t> [R18] The system suggests you a time, according to your settings, to have a break such </a:t>
            </a:r>
            <a:r>
              <a:rPr lang="en-US" smtClean="0"/>
              <a:t>that no </a:t>
            </a:r>
            <a:r>
              <a:rPr lang="en-US"/>
              <a:t>meeting overlaps with it; if no time slot is valid, a warning is generated.</a:t>
            </a:r>
          </a:p>
          <a:p>
            <a:r>
              <a:rPr lang="en-US"/>
              <a:t> [D6] Users can have lunch everywhere.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75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t>9</a:t>
            </a:fld>
            <a:endParaRPr lang="it-IT"/>
          </a:p>
        </p:txBody>
      </p: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0" y="-444791"/>
            <a:ext cx="12252960" cy="1450757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Manage users’ travels between subsequent meetings</a:t>
            </a:r>
            <a:endParaRPr lang="it-IT" sz="3200"/>
          </a:p>
        </p:txBody>
      </p:sp>
      <p:sp>
        <p:nvSpPr>
          <p:cNvPr id="9" name="Segnaposto contenuto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 G8.1 </a:t>
            </a:r>
            <a:r>
              <a:rPr lang="en-US"/>
              <a:t>Allow a user to create a preference list and constraints about the way he wants to travel.</a:t>
            </a:r>
          </a:p>
          <a:p>
            <a:endParaRPr lang="en-US"/>
          </a:p>
          <a:p>
            <a:r>
              <a:rPr lang="en-US"/>
              <a:t> [R5] A user must be logged into the system to perform any action except registering and </a:t>
            </a:r>
            <a:r>
              <a:rPr lang="it-IT" err="1"/>
              <a:t>logging</a:t>
            </a:r>
            <a:r>
              <a:rPr lang="it-IT"/>
              <a:t> in.</a:t>
            </a:r>
          </a:p>
          <a:p>
            <a:r>
              <a:rPr lang="en-US"/>
              <a:t> [R19] At least one travel mean is available in the preference list.</a:t>
            </a:r>
          </a:p>
          <a:p>
            <a:r>
              <a:rPr lang="en-US"/>
              <a:t> [R20] The travel mean suggested by the system is always the first in the weighted preference list that satisfied all the constraints; if no travel mean satisfied all the constraints than the system suggests the fastest one</a:t>
            </a:r>
            <a:r>
              <a:rPr lang="en-US" smtClean="0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0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ttivo">
  <a:themeElements>
    <a:clrScheme name="RASD">
      <a:dk1>
        <a:srgbClr val="000000"/>
      </a:dk1>
      <a:lt1>
        <a:sysClr val="window" lastClr="FFFFFF"/>
      </a:lt1>
      <a:dk2>
        <a:srgbClr val="000000"/>
      </a:dk2>
      <a:lt2>
        <a:srgbClr val="CCDDEA"/>
      </a:lt2>
      <a:accent1>
        <a:srgbClr val="B2B2B2"/>
      </a:accent1>
      <a:accent2>
        <a:srgbClr val="575756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ill Sans MT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TM02892315[[fn=Filo]]</Template>
  <TotalTime>145</TotalTime>
  <Words>1219</Words>
  <Application>Microsoft Office PowerPoint</Application>
  <PresentationFormat>Widescreen</PresentationFormat>
  <Paragraphs>99</Paragraphs>
  <Slides>16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Gill Sans MT</vt:lpstr>
      <vt:lpstr>Wingdings 2</vt:lpstr>
      <vt:lpstr>HDOfficeLightV0</vt:lpstr>
      <vt:lpstr>Retrospettivo</vt:lpstr>
      <vt:lpstr>RASD</vt:lpstr>
      <vt:lpstr>Product Functions</vt:lpstr>
      <vt:lpstr>User Characteristics</vt:lpstr>
      <vt:lpstr>Goals</vt:lpstr>
      <vt:lpstr>Goals</vt:lpstr>
      <vt:lpstr>Allow a user to create a meeting and to invite other users to attend it.</vt:lpstr>
      <vt:lpstr>Allow a user to create a meeting and to invite other users to attend it.</vt:lpstr>
      <vt:lpstr>Allow a user to specify flexible breaks during the day</vt:lpstr>
      <vt:lpstr>Manage users’ travels between subsequent meetings</vt:lpstr>
      <vt:lpstr>Manage users’ travels between subsequent meetings</vt:lpstr>
      <vt:lpstr>Mockup - Calendar</vt:lpstr>
      <vt:lpstr>Mockup - Warning</vt:lpstr>
      <vt:lpstr>Presentazione standard di PowerPoint</vt:lpstr>
      <vt:lpstr>Manage Meeting Participation</vt:lpstr>
      <vt:lpstr>Class Diagram</vt:lpstr>
      <vt:lpstr>Alloy Metamodel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RASD</dc:title>
  <dc:creator>federico betti</dc:creator>
  <cp:lastModifiedBy>federico betti</cp:lastModifiedBy>
  <cp:revision>14</cp:revision>
  <dcterms:created xsi:type="dcterms:W3CDTF">2017-11-06T12:27:35Z</dcterms:created>
  <dcterms:modified xsi:type="dcterms:W3CDTF">2017-11-06T19:10:11Z</dcterms:modified>
</cp:coreProperties>
</file>

<file path=docProps/thumbnail.jpeg>
</file>